
<file path=[Content_Types].xml><?xml version="1.0" encoding="utf-8"?>
<Types xmlns="http://schemas.openxmlformats.org/package/2006/content-types"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56" r:id="rId2"/>
    <p:sldId id="281" r:id="rId3"/>
    <p:sldId id="282" r:id="rId4"/>
    <p:sldId id="292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DD203"/>
    <a:srgbClr val="00F301"/>
    <a:srgbClr val="00C2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3"/>
    <p:restoredTop sz="91484"/>
  </p:normalViewPr>
  <p:slideViewPr>
    <p:cSldViewPr snapToGrid="0" snapToObjects="1">
      <p:cViewPr varScale="1">
        <p:scale>
          <a:sx n="111" d="100"/>
          <a:sy n="111" d="100"/>
        </p:scale>
        <p:origin x="150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98C0E-6832-074D-BBD9-5F4E4085A201}" type="datetimeFigureOut">
              <a:rPr lang="en-US" smtClean="0"/>
              <a:t>10/10/20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524DA-5233-E047-818D-2F715EAA0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58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5DEA3-5ADD-1946-B2F9-982EF2A509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114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pple Chancery" panose="03020702040506060504" pitchFamily="66" charset="-79"/>
                <a:cs typeface="Apple Chancery" panose="03020702040506060504" pitchFamily="66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1763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9242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rgbClr val="FF0000"/>
          </a:solidFill>
          <a:latin typeface="Apple Chancery" panose="03020702040506060504" pitchFamily="66" charset="-79"/>
          <a:ea typeface="+mj-ea"/>
          <a:cs typeface="Apple Chancery" panose="03020702040506060504" pitchFamily="66" charset="-79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announcements</a:t>
            </a:r>
          </a:p>
        </p:txBody>
      </p:sp>
    </p:spTree>
    <p:extLst>
      <p:ext uri="{BB962C8B-B14F-4D97-AF65-F5344CB8AC3E}">
        <p14:creationId xmlns:p14="http://schemas.microsoft.com/office/powerpoint/2010/main" val="3876596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1014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Reminders about impulse and momentum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950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Moving objects, in addition to having KE, also have </a:t>
            </a:r>
            <a:r>
              <a:rPr lang="en-US" b="1" dirty="0"/>
              <a:t>momentum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If your momentum changes</a:t>
            </a:r>
            <a:r>
              <a:rPr lang="mr-IN" dirty="0"/>
              <a:t>…</a:t>
            </a:r>
            <a:endParaRPr lang="en-US" dirty="0"/>
          </a:p>
          <a:p>
            <a:pPr lvl="1"/>
            <a:r>
              <a:rPr lang="en-US" dirty="0"/>
              <a:t>you’ve probably changed your velocity </a:t>
            </a:r>
            <a:r>
              <a:rPr lang="mr-IN" dirty="0"/>
              <a:t>–</a:t>
            </a:r>
            <a:r>
              <a:rPr lang="en-US" dirty="0"/>
              <a:t> you’ve accelerated! This requires a force applied for a certain amount of time.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quantity          is known as </a:t>
            </a:r>
            <a:r>
              <a:rPr lang="en-US" b="1" dirty="0"/>
              <a:t>impulse. </a:t>
            </a:r>
            <a:r>
              <a:rPr lang="en-US" dirty="0"/>
              <a:t>Putting these together: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717514" y="2113606"/>
                <a:ext cx="10995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𝑝</m:t>
                          </m:r>
                        </m:e>
                      </m:acc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7514" y="2113606"/>
                <a:ext cx="1099532" cy="369332"/>
              </a:xfrm>
              <a:prstGeom prst="rect">
                <a:avLst/>
              </a:prstGeom>
              <a:blipFill>
                <a:blip r:embed="rId2"/>
                <a:stretch>
                  <a:fillRect l="-4545" t="-32258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111491" y="2113606"/>
                <a:ext cx="22808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Palatino Linotype" charset="0"/>
                    <a:ea typeface="Palatino Linotype" charset="0"/>
                    <a:cs typeface="Palatino Linotype" charset="0"/>
                  </a:rPr>
                  <a:t>Units are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Palatino Linotype" charset="0"/>
                        <a:cs typeface="Palatino Linotype" charset="0"/>
                      </a:rPr>
                      <m:t>𝑘𝑔</m:t>
                    </m:r>
                    <m:r>
                      <a:rPr lang="en-US" i="1">
                        <a:latin typeface="Cambria Math" charset="0"/>
                        <a:ea typeface="Palatino Linotype" charset="0"/>
                        <a:cs typeface="Palatino Linotype" charset="0"/>
                      </a:rPr>
                      <m:t>∙</m:t>
                    </m:r>
                    <m:f>
                      <m:fPr>
                        <m:type m:val="skw"/>
                        <m:ctrlPr>
                          <a:rPr lang="en-US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𝑚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𝑠</m:t>
                        </m:r>
                      </m:den>
                    </m:f>
                  </m:oMath>
                </a14:m>
                <a:endParaRPr lang="en-US" dirty="0">
                  <a:latin typeface="Palatino Linotype" charset="0"/>
                  <a:ea typeface="Palatino Linotype" charset="0"/>
                  <a:cs typeface="Palatino Linotype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1491" y="2113606"/>
                <a:ext cx="2280863" cy="369332"/>
              </a:xfrm>
              <a:prstGeom prst="rect">
                <a:avLst/>
              </a:prstGeom>
              <a:blipFill>
                <a:blip r:embed="rId3"/>
                <a:stretch>
                  <a:fillRect l="-1657" t="-106452" b="-15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187970" y="4034396"/>
                <a:ext cx="571503" cy="4140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𝐹</m:t>
                          </m:r>
                        </m:e>
                      </m:acc>
                      <m:r>
                        <a:rPr lang="en-US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∆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t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7970" y="4034396"/>
                <a:ext cx="571503" cy="414088"/>
              </a:xfrm>
              <a:prstGeom prst="rect">
                <a:avLst/>
              </a:prstGeom>
              <a:blipFill>
                <a:blip r:embed="rId4"/>
                <a:stretch>
                  <a:fillRect l="-8696" t="-36364" r="-6522"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801524" y="4717500"/>
                <a:ext cx="1109406" cy="3451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𝐹</m:t>
                          </m:r>
                        </m:e>
                      </m:acc>
                      <m:r>
                        <a:rPr lang="en-US" sz="20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∆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t</m:t>
                      </m:r>
                      <m:r>
                        <a:rPr lang="en-US" sz="2000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1524" y="4717500"/>
                <a:ext cx="1109406" cy="345159"/>
              </a:xfrm>
              <a:prstGeom prst="rect">
                <a:avLst/>
              </a:prstGeom>
              <a:blipFill>
                <a:blip r:embed="rId5"/>
                <a:stretch>
                  <a:fillRect l="-4545" t="-31034" r="-3409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513182" y="5340180"/>
            <a:ext cx="18288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quantity is known as </a:t>
            </a:r>
            <a:r>
              <a:rPr lang="en-US" b="1" dirty="0"/>
              <a:t>impulse</a:t>
            </a:r>
            <a:r>
              <a:rPr lang="en-US" dirty="0"/>
              <a:t>.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306054" y="5028099"/>
            <a:ext cx="439495" cy="312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2723026" y="4686678"/>
            <a:ext cx="606176" cy="41415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240670" y="5340180"/>
            <a:ext cx="18288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 impulse causes a </a:t>
            </a:r>
            <a:r>
              <a:rPr lang="en-US" b="1" dirty="0"/>
              <a:t>change in momentum</a:t>
            </a:r>
            <a:r>
              <a:rPr lang="en-US" dirty="0"/>
              <a:t>.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3791219" y="5028098"/>
            <a:ext cx="1014831" cy="31208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069472" y="5184139"/>
                <a:ext cx="228086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Palatino Linotype" charset="0"/>
                    <a:ea typeface="Palatino Linotype" charset="0"/>
                    <a:cs typeface="Palatino Linotype" charset="0"/>
                  </a:rPr>
                  <a:t>Units are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Palatino Linotype" charset="0"/>
                        <a:cs typeface="Palatino Linotype" charset="0"/>
                      </a:rPr>
                      <m:t>𝑁</m:t>
                    </m:r>
                    <m:r>
                      <a:rPr lang="en-US" b="0" i="1" smtClean="0">
                        <a:latin typeface="Cambria Math" charset="0"/>
                        <a:ea typeface="Palatino Linotype" charset="0"/>
                        <a:cs typeface="Palatino Linotype" charset="0"/>
                      </a:rPr>
                      <m:t>𝑠</m:t>
                    </m:r>
                    <m:r>
                      <a:rPr lang="en-US" b="0" i="1" smtClean="0">
                        <a:latin typeface="Cambria Math" charset="0"/>
                        <a:ea typeface="Palatino Linotype" charset="0"/>
                        <a:cs typeface="Palatino Linotype" charset="0"/>
                      </a:rPr>
                      <m:t> </m:t>
                    </m:r>
                  </m:oMath>
                </a14:m>
                <a:r>
                  <a:rPr lang="mr-IN" dirty="0">
                    <a:latin typeface="Palatino Linotype" charset="0"/>
                    <a:ea typeface="Palatino Linotype" charset="0"/>
                    <a:cs typeface="Palatino Linotype" charset="0"/>
                  </a:rPr>
                  <a:t>…</a:t>
                </a:r>
                <a:r>
                  <a:rPr lang="en-US" dirty="0">
                    <a:latin typeface="Palatino Linotype" charset="0"/>
                    <a:ea typeface="Palatino Linotype" charset="0"/>
                    <a:cs typeface="Palatino Linotype" charset="0"/>
                  </a:rPr>
                  <a:t>which is the same as </a:t>
                </a:r>
                <a:r>
                  <a:rPr lang="en-US" i="1" dirty="0">
                    <a:latin typeface="Palatino Linotype" charset="0"/>
                    <a:ea typeface="Palatino Linotype" charset="0"/>
                    <a:cs typeface="Palatino Linotype" charset="0"/>
                  </a:rPr>
                  <a:t>kg m/s</a:t>
                </a:r>
                <a:r>
                  <a:rPr lang="en-US" dirty="0">
                    <a:latin typeface="Palatino Linotype" charset="0"/>
                    <a:ea typeface="Palatino Linotype" charset="0"/>
                    <a:cs typeface="Palatino Linotype" charset="0"/>
                  </a:rPr>
                  <a:t>!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9472" y="5184139"/>
                <a:ext cx="2280863" cy="923330"/>
              </a:xfrm>
              <a:prstGeom prst="rect">
                <a:avLst/>
              </a:prstGeom>
              <a:blipFill>
                <a:blip r:embed="rId6"/>
                <a:stretch>
                  <a:fillRect l="-2210" t="-2740" b="-9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121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6" grpId="1"/>
      <p:bldP spid="7" grpId="0"/>
      <p:bldP spid="8" grpId="0"/>
      <p:bldP spid="10" grpId="0" animBg="1"/>
      <p:bldP spid="11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Impulse lab (L-12a)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Go to the class Website and read the lab.</a:t>
            </a:r>
          </a:p>
          <a:p>
            <a:pPr lvl="1"/>
            <a:r>
              <a:rPr lang="en-US" dirty="0"/>
              <a:t>Note that you will need to mass your cart; you will need to use the integrate function in Logger Pro to determine impulse from your F vs t graph; you will need to use a regression line on your </a:t>
            </a:r>
            <a:r>
              <a:rPr lang="en-US" i="1" dirty="0"/>
              <a:t>position versus time </a:t>
            </a:r>
            <a:r>
              <a:rPr lang="en-US" dirty="0"/>
              <a:t>graph to get your cart’s initial and final velocities. Be sure to </a:t>
            </a:r>
            <a:r>
              <a:rPr lang="en-US" u="sng" dirty="0"/>
              <a:t>print</a:t>
            </a:r>
            <a:r>
              <a:rPr lang="en-US" dirty="0"/>
              <a:t> the graphs!</a:t>
            </a:r>
          </a:p>
          <a:p>
            <a:pPr lvl="1"/>
            <a:r>
              <a:rPr lang="en-US" dirty="0"/>
              <a:t>Be sure you don’t lose the hook that goes with the Force Transducer</a:t>
            </a:r>
          </a:p>
        </p:txBody>
      </p:sp>
    </p:spTree>
    <p:extLst>
      <p:ext uri="{BB962C8B-B14F-4D97-AF65-F5344CB8AC3E}">
        <p14:creationId xmlns:p14="http://schemas.microsoft.com/office/powerpoint/2010/main" val="2815264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13"/>
            <a:ext cx="8229600" cy="1143000"/>
          </a:xfrm>
        </p:spPr>
        <p:txBody>
          <a:bodyPr/>
          <a:lstStyle/>
          <a:p>
            <a:r>
              <a:rPr lang="en-US" dirty="0"/>
              <a:t>“The Wave”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966" y="775252"/>
            <a:ext cx="8876371" cy="80822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A rollercoaster car at the bottom of a hill splashing into water. Using the information given in the video, determine the average force the water exerts on the car. </a:t>
            </a:r>
            <a:endParaRPr lang="en-US" dirty="0"/>
          </a:p>
        </p:txBody>
      </p:sp>
      <p:pic>
        <p:nvPicPr>
          <p:cNvPr id="4" name="video_quotthe_wavequot_rid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0227" y="1616929"/>
            <a:ext cx="8660714" cy="487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04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33352</TotalTime>
  <Words>229</Words>
  <Application>Microsoft Macintosh PowerPoint</Application>
  <PresentationFormat>On-screen Show (4:3)</PresentationFormat>
  <Paragraphs>23</Paragraphs>
  <Slides>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Apple Chancery</vt:lpstr>
      <vt:lpstr>Arial</vt:lpstr>
      <vt:lpstr>Calibri</vt:lpstr>
      <vt:lpstr>Cambria Math</vt:lpstr>
      <vt:lpstr>Palatino Linotype</vt:lpstr>
      <vt:lpstr>Times New Roman</vt:lpstr>
      <vt:lpstr>Office Theme</vt:lpstr>
      <vt:lpstr>General announcements</vt:lpstr>
      <vt:lpstr>Reminders about impulse and momentum</vt:lpstr>
      <vt:lpstr>Impulse lab (L-12a)</vt:lpstr>
      <vt:lpstr>“The Wave”</vt:lpstr>
    </vt:vector>
  </TitlesOfParts>
  <Company>Polytechnic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Craig Fletcher</dc:creator>
  <cp:lastModifiedBy>Microsoft Office User</cp:lastModifiedBy>
  <cp:revision>696</cp:revision>
  <cp:lastPrinted>2017-11-14T01:56:41Z</cp:lastPrinted>
  <dcterms:created xsi:type="dcterms:W3CDTF">2017-08-16T17:34:12Z</dcterms:created>
  <dcterms:modified xsi:type="dcterms:W3CDTF">2020-10-11T03:45:36Z</dcterms:modified>
</cp:coreProperties>
</file>